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845" r:id="rId2"/>
    <p:sldId id="529" r:id="rId3"/>
    <p:sldId id="847" r:id="rId4"/>
    <p:sldId id="851" r:id="rId5"/>
    <p:sldId id="850" r:id="rId6"/>
  </p:sldIdLst>
  <p:sldSz cx="11053763" cy="7921625"/>
  <p:notesSz cx="6742113" cy="9872663"/>
  <p:defaultTextStyle>
    <a:defPPr>
      <a:defRPr lang="en-US"/>
    </a:defPPr>
    <a:lvl1pPr marL="0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472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944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2416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887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7359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4831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2304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9776" algn="l" defTabSz="10349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785E"/>
    <a:srgbClr val="FFFFFF"/>
    <a:srgbClr val="E30613"/>
    <a:srgbClr val="B90000"/>
    <a:srgbClr val="0E99A8"/>
    <a:srgbClr val="800080"/>
    <a:srgbClr val="6A1C77"/>
    <a:srgbClr val="E9EDF4"/>
    <a:srgbClr val="9E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3796" autoAdjust="0"/>
  </p:normalViewPr>
  <p:slideViewPr>
    <p:cSldViewPr>
      <p:cViewPr varScale="1">
        <p:scale>
          <a:sx n="71" d="100"/>
          <a:sy n="71" d="100"/>
        </p:scale>
        <p:origin x="1133" y="67"/>
      </p:cViewPr>
      <p:guideLst>
        <p:guide orient="horz" pos="2160"/>
        <p:guide pos="3120"/>
        <p:guide orient="horz" pos="2495"/>
      </p:guideLst>
    </p:cSldViewPr>
  </p:slideViewPr>
  <p:outlineViewPr>
    <p:cViewPr>
      <p:scale>
        <a:sx n="33" d="100"/>
        <a:sy n="33" d="100"/>
      </p:scale>
      <p:origin x="0" y="7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8" y="-102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7581-5C0D-4EDA-B4A8-CEF4A6A12B71}" type="datetimeFigureOut">
              <a:rPr lang="en-IE" smtClean="0"/>
              <a:t>11/05/2018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B22C0-DCF2-4AEB-AA54-E085EBBAAF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993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4E31-D355-4BE4-B35B-D5D7DFE25E5A}" type="datetimeFigureOut">
              <a:rPr lang="en-IE" smtClean="0"/>
              <a:pPr/>
              <a:t>11/05/2018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39775"/>
            <a:ext cx="51673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5DB7-9605-445A-8676-DCB2FF4F04F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05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472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4944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2416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9887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7359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4831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2304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9776" algn="l" defTabSz="10349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3935117/stock-photo-wheel-at-belfast-city-hall-northern-ireland.html?src=6MgClSUMisG3EZwHahFskg-1-3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3935117/stock-photo-wheel-at-belfast-city-hall-northern-ireland.html?src=6MgClSUMisG3EZwHahFskg-1-3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3935117/stock-photo-wheel-at-belfast-city-hall-northern-ireland.html?src=6MgClSUMisG3EZwHahFskg-1-3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5DB7-9605-445A-8676-DCB2FF4F04FF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735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Wheel at Belfast City Hall, Northern Ireland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ID: </a:t>
            </a:r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23935117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5DB7-9605-445A-8676-DCB2FF4F04FF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623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Wheel at Belfast City Hall, Northern Ireland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ID: </a:t>
            </a:r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23935117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5DB7-9605-445A-8676-DCB2FF4F04FF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388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Wheel at Belfast City Hall, Northern Ireland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ID: </a:t>
            </a:r>
            <a:r>
              <a:rPr lang="en-IE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23935117</a:t>
            </a:r>
            <a:endParaRPr lang="en-IE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5DB7-9605-445A-8676-DCB2FF4F04FF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7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032" y="2460856"/>
            <a:ext cx="9395699" cy="1698015"/>
          </a:xfrm>
        </p:spPr>
        <p:txBody>
          <a:bodyPr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065" y="4488926"/>
            <a:ext cx="7737634" cy="2024415"/>
          </a:xfrm>
        </p:spPr>
        <p:txBody>
          <a:bodyPr lIns="108266" tIns="54133" rIns="108266" bIns="5413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9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108266" tIns="54133" rIns="108266" bIns="54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62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3978" y="317240"/>
            <a:ext cx="2487097" cy="6759053"/>
          </a:xfrm>
        </p:spPr>
        <p:txBody>
          <a:bodyPr vert="eaVert"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688" y="317240"/>
            <a:ext cx="7277061" cy="6759053"/>
          </a:xfrm>
        </p:spPr>
        <p:txBody>
          <a:bodyPr vert="eaVert" lIns="108266" tIns="54133" rIns="108266" bIns="54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47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266" tIns="54133" rIns="108266" bIns="54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33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71" y="5090395"/>
            <a:ext cx="9395699" cy="1573323"/>
          </a:xfrm>
        </p:spPr>
        <p:txBody>
          <a:bodyPr lIns="108266" tIns="54133" rIns="108266" bIns="54133"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171" y="3357523"/>
            <a:ext cx="9395699" cy="1732855"/>
          </a:xfrm>
        </p:spPr>
        <p:txBody>
          <a:bodyPr lIns="108266" tIns="54133" rIns="108266" bIns="5413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26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6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688" y="1848388"/>
            <a:ext cx="4882079" cy="5227906"/>
          </a:xfrm>
        </p:spPr>
        <p:txBody>
          <a:bodyPr lIns="108266" tIns="54133" rIns="108266" bIns="5413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8996" y="1848388"/>
            <a:ext cx="4882079" cy="5227906"/>
          </a:xfrm>
        </p:spPr>
        <p:txBody>
          <a:bodyPr lIns="108266" tIns="54133" rIns="108266" bIns="5413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4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8266" tIns="54133" rIns="108266" bIns="5413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688" y="1773198"/>
            <a:ext cx="4883998" cy="738984"/>
          </a:xfrm>
        </p:spPr>
        <p:txBody>
          <a:bodyPr lIns="108266" tIns="54133" rIns="108266" bIns="54133" anchor="b"/>
          <a:lstStyle>
            <a:lvl1pPr marL="0" indent="0">
              <a:buNone/>
              <a:defRPr sz="2800" b="1"/>
            </a:lvl1pPr>
            <a:lvl2pPr marL="541323" indent="0">
              <a:buNone/>
              <a:defRPr sz="2400" b="1"/>
            </a:lvl2pPr>
            <a:lvl3pPr marL="1082649" indent="0">
              <a:buNone/>
              <a:defRPr sz="2200" b="1"/>
            </a:lvl3pPr>
            <a:lvl4pPr marL="1623971" indent="0">
              <a:buNone/>
              <a:defRPr sz="1900" b="1"/>
            </a:lvl4pPr>
            <a:lvl5pPr marL="2165296" indent="0">
              <a:buNone/>
              <a:defRPr sz="1900" b="1"/>
            </a:lvl5pPr>
            <a:lvl6pPr marL="2706617" indent="0">
              <a:buNone/>
              <a:defRPr sz="1900" b="1"/>
            </a:lvl6pPr>
            <a:lvl7pPr marL="3247945" indent="0">
              <a:buNone/>
              <a:defRPr sz="1900" b="1"/>
            </a:lvl7pPr>
            <a:lvl8pPr marL="3789268" indent="0">
              <a:buNone/>
              <a:defRPr sz="1900" b="1"/>
            </a:lvl8pPr>
            <a:lvl9pPr marL="433058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688" y="2512182"/>
            <a:ext cx="4883998" cy="4564104"/>
          </a:xfrm>
        </p:spPr>
        <p:txBody>
          <a:bodyPr lIns="108266" tIns="54133" rIns="108266" bIns="54133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5173" y="1773198"/>
            <a:ext cx="4885916" cy="738984"/>
          </a:xfrm>
        </p:spPr>
        <p:txBody>
          <a:bodyPr lIns="108266" tIns="54133" rIns="108266" bIns="54133" anchor="b"/>
          <a:lstStyle>
            <a:lvl1pPr marL="0" indent="0">
              <a:buNone/>
              <a:defRPr sz="2800" b="1"/>
            </a:lvl1pPr>
            <a:lvl2pPr marL="541323" indent="0">
              <a:buNone/>
              <a:defRPr sz="2400" b="1"/>
            </a:lvl2pPr>
            <a:lvl3pPr marL="1082649" indent="0">
              <a:buNone/>
              <a:defRPr sz="2200" b="1"/>
            </a:lvl3pPr>
            <a:lvl4pPr marL="1623971" indent="0">
              <a:buNone/>
              <a:defRPr sz="1900" b="1"/>
            </a:lvl4pPr>
            <a:lvl5pPr marL="2165296" indent="0">
              <a:buNone/>
              <a:defRPr sz="1900" b="1"/>
            </a:lvl5pPr>
            <a:lvl6pPr marL="2706617" indent="0">
              <a:buNone/>
              <a:defRPr sz="1900" b="1"/>
            </a:lvl6pPr>
            <a:lvl7pPr marL="3247945" indent="0">
              <a:buNone/>
              <a:defRPr sz="1900" b="1"/>
            </a:lvl7pPr>
            <a:lvl8pPr marL="3789268" indent="0">
              <a:buNone/>
              <a:defRPr sz="1900" b="1"/>
            </a:lvl8pPr>
            <a:lvl9pPr marL="433058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5173" y="2512182"/>
            <a:ext cx="4885916" cy="4564104"/>
          </a:xfrm>
        </p:spPr>
        <p:txBody>
          <a:bodyPr lIns="108266" tIns="54133" rIns="108266" bIns="54133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33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8266" tIns="54133" rIns="108266" bIns="54133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98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84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99" y="315398"/>
            <a:ext cx="3636612" cy="1342275"/>
          </a:xfrm>
        </p:spPr>
        <p:txBody>
          <a:bodyPr lIns="108266" tIns="54133" rIns="108266" bIns="54133"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15" y="315409"/>
            <a:ext cx="6179361" cy="6760887"/>
          </a:xfrm>
        </p:spPr>
        <p:txBody>
          <a:bodyPr lIns="108266" tIns="54133" rIns="108266" bIns="5413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699" y="1657677"/>
            <a:ext cx="3636612" cy="5418612"/>
          </a:xfrm>
        </p:spPr>
        <p:txBody>
          <a:bodyPr lIns="108266" tIns="54133" rIns="108266" bIns="54133"/>
          <a:lstStyle>
            <a:lvl1pPr marL="0" indent="0">
              <a:buNone/>
              <a:defRPr sz="1700"/>
            </a:lvl1pPr>
            <a:lvl2pPr marL="541323" indent="0">
              <a:buNone/>
              <a:defRPr sz="1500"/>
            </a:lvl2pPr>
            <a:lvl3pPr marL="1082649" indent="0">
              <a:buNone/>
              <a:defRPr sz="1100"/>
            </a:lvl3pPr>
            <a:lvl4pPr marL="1623971" indent="0">
              <a:buNone/>
              <a:defRPr sz="1000"/>
            </a:lvl4pPr>
            <a:lvl5pPr marL="2165296" indent="0">
              <a:buNone/>
              <a:defRPr sz="1000"/>
            </a:lvl5pPr>
            <a:lvl6pPr marL="2706617" indent="0">
              <a:buNone/>
              <a:defRPr sz="1000"/>
            </a:lvl6pPr>
            <a:lvl7pPr marL="3247945" indent="0">
              <a:buNone/>
              <a:defRPr sz="1000"/>
            </a:lvl7pPr>
            <a:lvl8pPr marL="3789268" indent="0">
              <a:buNone/>
              <a:defRPr sz="1000"/>
            </a:lvl8pPr>
            <a:lvl9pPr marL="43305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0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614" y="5545137"/>
            <a:ext cx="6632258" cy="654635"/>
          </a:xfrm>
        </p:spPr>
        <p:txBody>
          <a:bodyPr lIns="108266" tIns="54133" rIns="108266" bIns="54133"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6614" y="707812"/>
            <a:ext cx="6632258" cy="4752975"/>
          </a:xfrm>
        </p:spPr>
        <p:txBody>
          <a:bodyPr vert="horz" lIns="108266" tIns="54133" rIns="108266" bIns="54133" rtlCol="0">
            <a:normAutofit/>
          </a:bodyPr>
          <a:lstStyle>
            <a:lvl1pPr marL="0" indent="0">
              <a:buNone/>
              <a:defRPr sz="3800"/>
            </a:lvl1pPr>
            <a:lvl2pPr marL="541323" indent="0">
              <a:buNone/>
              <a:defRPr sz="3300"/>
            </a:lvl2pPr>
            <a:lvl3pPr marL="1082649" indent="0">
              <a:buNone/>
              <a:defRPr sz="2800"/>
            </a:lvl3pPr>
            <a:lvl4pPr marL="1623971" indent="0">
              <a:buNone/>
              <a:defRPr sz="2400"/>
            </a:lvl4pPr>
            <a:lvl5pPr marL="2165296" indent="0">
              <a:buNone/>
              <a:defRPr sz="2400"/>
            </a:lvl5pPr>
            <a:lvl6pPr marL="2706617" indent="0">
              <a:buNone/>
              <a:defRPr sz="2400"/>
            </a:lvl6pPr>
            <a:lvl7pPr marL="3247945" indent="0">
              <a:buNone/>
              <a:defRPr sz="2400"/>
            </a:lvl7pPr>
            <a:lvl8pPr marL="3789268" indent="0">
              <a:buNone/>
              <a:defRPr sz="2400"/>
            </a:lvl8pPr>
            <a:lvl9pPr marL="4330589" indent="0">
              <a:buNone/>
              <a:defRPr sz="24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6614" y="6199772"/>
            <a:ext cx="6632258" cy="929690"/>
          </a:xfrm>
        </p:spPr>
        <p:txBody>
          <a:bodyPr lIns="108266" tIns="54133" rIns="108266" bIns="54133"/>
          <a:lstStyle>
            <a:lvl1pPr marL="0" indent="0">
              <a:buNone/>
              <a:defRPr sz="1700"/>
            </a:lvl1pPr>
            <a:lvl2pPr marL="541323" indent="0">
              <a:buNone/>
              <a:defRPr sz="1500"/>
            </a:lvl2pPr>
            <a:lvl3pPr marL="1082649" indent="0">
              <a:buNone/>
              <a:defRPr sz="1100"/>
            </a:lvl3pPr>
            <a:lvl4pPr marL="1623971" indent="0">
              <a:buNone/>
              <a:defRPr sz="1000"/>
            </a:lvl4pPr>
            <a:lvl5pPr marL="2165296" indent="0">
              <a:buNone/>
              <a:defRPr sz="1000"/>
            </a:lvl5pPr>
            <a:lvl6pPr marL="2706617" indent="0">
              <a:buNone/>
              <a:defRPr sz="1000"/>
            </a:lvl6pPr>
            <a:lvl7pPr marL="3247945" indent="0">
              <a:buNone/>
              <a:defRPr sz="1000"/>
            </a:lvl7pPr>
            <a:lvl8pPr marL="3789268" indent="0">
              <a:buNone/>
              <a:defRPr sz="1000"/>
            </a:lvl8pPr>
            <a:lvl9pPr marL="43305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9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8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132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264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397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529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5992" indent="-4059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2" indent="-3383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0" indent="-270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4" indent="-270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59" indent="-270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1" indent="-270662" algn="l" defTabSz="10826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04" indent="-270662" algn="l" defTabSz="10826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1" indent="-270662" algn="l" defTabSz="10826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54" indent="-270662" algn="l" defTabSz="10826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3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49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1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6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17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5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68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89" algn="l" defTabSz="10826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" y="0"/>
            <a:ext cx="11053763" cy="8288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12" y="7366481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www.escpweb.org</a:t>
            </a:r>
            <a:r>
              <a:rPr lang="en-GB" sz="26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6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27202"/>
              </p:ext>
            </p:extLst>
          </p:nvPr>
        </p:nvGraphicFramePr>
        <p:xfrm>
          <a:off x="-2" y="0"/>
          <a:ext cx="11053764" cy="566137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63441">
                  <a:extLst>
                    <a:ext uri="{9D8B030D-6E8A-4147-A177-3AD203B41FA5}">
                      <a16:colId xmlns:a16="http://schemas.microsoft.com/office/drawing/2014/main" val="1580379772"/>
                    </a:ext>
                  </a:extLst>
                </a:gridCol>
                <a:gridCol w="2763441">
                  <a:extLst>
                    <a:ext uri="{9D8B030D-6E8A-4147-A177-3AD203B41FA5}">
                      <a16:colId xmlns:a16="http://schemas.microsoft.com/office/drawing/2014/main" val="1604499519"/>
                    </a:ext>
                  </a:extLst>
                </a:gridCol>
                <a:gridCol w="2763441">
                  <a:extLst>
                    <a:ext uri="{9D8B030D-6E8A-4147-A177-3AD203B41FA5}">
                      <a16:colId xmlns:a16="http://schemas.microsoft.com/office/drawing/2014/main" val="1083319685"/>
                    </a:ext>
                  </a:extLst>
                </a:gridCol>
                <a:gridCol w="2763441">
                  <a:extLst>
                    <a:ext uri="{9D8B030D-6E8A-4147-A177-3AD203B41FA5}">
                      <a16:colId xmlns:a16="http://schemas.microsoft.com/office/drawing/2014/main" val="4099069912"/>
                    </a:ext>
                  </a:extLst>
                </a:gridCol>
              </a:tblGrid>
              <a:tr h="612469"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23</a:t>
                      </a:r>
                      <a:r>
                        <a:rPr lang="en-GB" sz="28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rd</a:t>
                      </a:r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Oct 2018</a:t>
                      </a:r>
                      <a:endParaRPr lang="en-IE" sz="2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24</a:t>
                      </a:r>
                      <a:r>
                        <a:rPr lang="en-GB" sz="28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</a:t>
                      </a:r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Oct 2018</a:t>
                      </a:r>
                      <a:endParaRPr lang="en-IE" sz="2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25</a:t>
                      </a:r>
                      <a:r>
                        <a:rPr lang="en-GB" sz="28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</a:t>
                      </a:r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Oct 2018</a:t>
                      </a:r>
                      <a:endParaRPr lang="en-IE" sz="2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26</a:t>
                      </a:r>
                      <a:r>
                        <a:rPr lang="en-GB" sz="28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</a:t>
                      </a:r>
                      <a:r>
                        <a:rPr lang="en-GB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Oct 2018</a:t>
                      </a:r>
                      <a:endParaRPr lang="en-IE" sz="2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15321"/>
                  </a:ext>
                </a:extLst>
              </a:tr>
              <a:tr h="210670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Masterclass 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Queen’s University</a:t>
                      </a:r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Symposium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Belfast Waterfront</a:t>
                      </a:r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Symposium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Belfast Waterfront</a:t>
                      </a:r>
                      <a:endParaRPr lang="en-IE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Symposium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Belfast Waterfront</a:t>
                      </a:r>
                      <a:endParaRPr lang="en-IE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04711"/>
                  </a:ext>
                </a:extLst>
              </a:tr>
              <a:tr h="2609794">
                <a:tc>
                  <a:txBody>
                    <a:bodyPr/>
                    <a:lstStyle/>
                    <a:p>
                      <a:pPr algn="ctr"/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Welcome Reception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Belfast City Hall </a:t>
                      </a:r>
                      <a:endParaRPr lang="en-IE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Conference Dinner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Europa Hotel</a:t>
                      </a:r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FF00"/>
                          </a:solidFill>
                        </a:rPr>
                        <a:t>Farewell Drink 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Belfast</a:t>
                      </a:r>
                      <a:r>
                        <a:rPr lang="en-GB" sz="2800" b="1" baseline="0" dirty="0" smtClean="0">
                          <a:solidFill>
                            <a:schemeClr val="bg1"/>
                          </a:solidFill>
                        </a:rPr>
                        <a:t> Waterfront </a:t>
                      </a:r>
                      <a:endParaRPr lang="en-IE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4442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" y="5000873"/>
            <a:ext cx="11060850" cy="1497837"/>
          </a:xfrm>
          <a:prstGeom prst="rect">
            <a:avLst/>
          </a:prstGeom>
        </p:spPr>
      </p:pic>
      <p:pic>
        <p:nvPicPr>
          <p:cNvPr id="11" name="Picture 3" descr="Z:\Conference Quotes\Conference Quotes 2015\Proactive Business\European Symposium on Clinical Pharmacy\Design\Logo\ESC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19" y="7031465"/>
            <a:ext cx="1599708" cy="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Z:\Conference Quotes\Conference Quotes 2015\Proactive Business\European Symposium on Clinical Pharmacy\Design\Logo\print-web-trin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5" y="7067105"/>
            <a:ext cx="1511701" cy="5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92" y="6949699"/>
            <a:ext cx="1276457" cy="63895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" y="4739925"/>
            <a:ext cx="11060850" cy="23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9345" y="5893186"/>
            <a:ext cx="10879990" cy="7657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wrap="square" lIns="178580" tIns="36288" rIns="71432" bIns="36288">
            <a:spAutoFit/>
          </a:bodyPr>
          <a:lstStyle/>
          <a:p>
            <a:pPr defTabSz="1021321"/>
            <a:r>
              <a:rPr lang="en-IE" sz="4500" b="1" dirty="0" smtClean="0">
                <a:solidFill>
                  <a:srgbClr val="E30613"/>
                </a:solidFill>
                <a:latin typeface="+mj-lt"/>
                <a:cs typeface="Arial" panose="020B0604020202020204" pitchFamily="34" charset="0"/>
              </a:rPr>
              <a:t>PROGRAMME OVERVIEW</a:t>
            </a:r>
            <a:endParaRPr lang="en-IE" sz="4500" b="1" dirty="0">
              <a:solidFill>
                <a:srgbClr val="E3061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41" y="7216159"/>
            <a:ext cx="1083434" cy="39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12" y="7366481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www.escpweb.org</a:t>
            </a:r>
            <a:r>
              <a:rPr lang="en-GB" sz="26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6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hastings-hotels.avvio.com/culloden-estate-and-spa/upload/europa/slide_images/waterfro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3315"/>
          <a:stretch/>
        </p:blipFill>
        <p:spPr bwMode="auto">
          <a:xfrm>
            <a:off x="-19660" y="0"/>
            <a:ext cx="11071651" cy="79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3"/>
          <a:stretch/>
        </p:blipFill>
        <p:spPr bwMode="auto">
          <a:xfrm>
            <a:off x="2123" y="5426348"/>
            <a:ext cx="11055535" cy="24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1221" y="6136236"/>
            <a:ext cx="7231611" cy="12736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wrap="square" lIns="178580" tIns="36288" rIns="71432" bIns="36288">
            <a:spAutoFit/>
          </a:bodyPr>
          <a:lstStyle/>
          <a:p>
            <a:r>
              <a:rPr lang="en-IE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CONFERENCE </a:t>
            </a:r>
            <a:r>
              <a:rPr lang="en-IE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VENUE </a:t>
            </a:r>
          </a:p>
          <a:p>
            <a:r>
              <a:rPr lang="en-IE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BELFAST WATERFRONT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Z:\Conference Quotes\Conference Quotes 2015\Proactive Business\European Symposium on Clinical Pharmacy\Design\Logo\ESC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67" y="7020058"/>
            <a:ext cx="1599708" cy="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Z:\Conference Quotes\Conference Quotes 2015\Proactive Business\European Symposium on Clinical Pharmacy\Design\Logo\print-web-trin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86" y="7101090"/>
            <a:ext cx="1511701" cy="5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6" y="6967055"/>
            <a:ext cx="1276457" cy="638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8" y="7214414"/>
            <a:ext cx="1083434" cy="390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12" y="7366481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www.escpweb.org</a:t>
            </a:r>
            <a:r>
              <a:rPr lang="en-GB" sz="26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6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4894" y="-11665"/>
            <a:ext cx="11078657" cy="7927088"/>
          </a:xfrm>
          <a:prstGeom prst="rect">
            <a:avLst/>
          </a:prstGeom>
          <a:solidFill>
            <a:srgbClr val="0078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3"/>
          <a:stretch/>
        </p:blipFill>
        <p:spPr bwMode="auto">
          <a:xfrm>
            <a:off x="-24894" y="2448644"/>
            <a:ext cx="11078657" cy="546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8"/>
          <a:stretch/>
        </p:blipFill>
        <p:spPr>
          <a:xfrm>
            <a:off x="708299" y="379606"/>
            <a:ext cx="1456296" cy="2040780"/>
          </a:xfrm>
          <a:prstGeom prst="rect">
            <a:avLst/>
          </a:prstGeom>
          <a:effectLst>
            <a:outerShdw blurRad="139700" sx="101000" sy="101000" algn="ctr" rotWithShape="0">
              <a:schemeClr val="bg1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52156" y="1710157"/>
            <a:ext cx="306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FFFFFF"/>
                </a:solidFill>
              </a:rPr>
              <a:t>Chris </a:t>
            </a:r>
            <a:r>
              <a:rPr lang="en-GB" sz="3200" b="1" dirty="0" smtClean="0">
                <a:solidFill>
                  <a:srgbClr val="FFFFFF"/>
                </a:solidFill>
              </a:rPr>
              <a:t>Elliott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8229" y="475178"/>
            <a:ext cx="6633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smtClean="0">
                <a:solidFill>
                  <a:srgbClr val="FFFFFF"/>
                </a:solidFill>
              </a:rPr>
              <a:t>Masterclass Evening </a:t>
            </a:r>
            <a:r>
              <a:rPr lang="en-GB" sz="3200" u="sng" dirty="0" smtClean="0">
                <a:solidFill>
                  <a:srgbClr val="FFFFFF"/>
                </a:solidFill>
              </a:rPr>
              <a:t>Opening Lecture</a:t>
            </a:r>
          </a:p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‘</a:t>
            </a:r>
            <a:r>
              <a:rPr lang="en-GB" sz="4000" b="1" dirty="0" smtClean="0">
                <a:solidFill>
                  <a:srgbClr val="FFFFFF"/>
                </a:solidFill>
              </a:rPr>
              <a:t>We </a:t>
            </a:r>
            <a:r>
              <a:rPr lang="en-GB" sz="4000" b="1" dirty="0">
                <a:solidFill>
                  <a:srgbClr val="FFFFFF"/>
                </a:solidFill>
              </a:rPr>
              <a:t>are what we eat</a:t>
            </a:r>
            <a:r>
              <a:rPr lang="en-GB" sz="4000" b="1" dirty="0" smtClean="0">
                <a:solidFill>
                  <a:srgbClr val="FFFFFF"/>
                </a:solidFill>
              </a:rPr>
              <a:t>’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"/>
          <a:stretch/>
        </p:blipFill>
        <p:spPr>
          <a:xfrm>
            <a:off x="9280285" y="5400972"/>
            <a:ext cx="1431172" cy="2045213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14434" y="6699142"/>
            <a:ext cx="372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95959"/>
                </a:solidFill>
              </a:rPr>
              <a:t>Sir </a:t>
            </a:r>
            <a:r>
              <a:rPr lang="en-GB" sz="2800" b="1" dirty="0" err="1">
                <a:solidFill>
                  <a:srgbClr val="595959"/>
                </a:solidFill>
              </a:rPr>
              <a:t>Munir</a:t>
            </a:r>
            <a:r>
              <a:rPr lang="en-GB" sz="2800" b="1" dirty="0">
                <a:solidFill>
                  <a:srgbClr val="595959"/>
                </a:solidFill>
              </a:rPr>
              <a:t> </a:t>
            </a:r>
            <a:r>
              <a:rPr lang="en-GB" sz="2800" b="1" dirty="0" err="1">
                <a:solidFill>
                  <a:srgbClr val="595959"/>
                </a:solidFill>
              </a:rPr>
              <a:t>Pirmohamed</a:t>
            </a:r>
            <a:r>
              <a:rPr lang="en-GB" sz="2800" b="1" dirty="0">
                <a:solidFill>
                  <a:srgbClr val="595959"/>
                </a:solidFill>
              </a:rPr>
              <a:t> </a:t>
            </a:r>
            <a:endParaRPr lang="en-IE" sz="28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6475" y="7156993"/>
            <a:ext cx="447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Chair in </a:t>
            </a:r>
            <a:r>
              <a:rPr lang="en-GB" dirty="0" smtClean="0">
                <a:solidFill>
                  <a:srgbClr val="595959"/>
                </a:solidFill>
              </a:rPr>
              <a:t>Medicine, University </a:t>
            </a:r>
            <a:r>
              <a:rPr lang="en-GB" dirty="0">
                <a:solidFill>
                  <a:srgbClr val="595959"/>
                </a:solidFill>
              </a:rPr>
              <a:t>of Liverpool</a:t>
            </a:r>
            <a:endParaRPr lang="en-IE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2156" y="2164660"/>
            <a:ext cx="556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Professor of Food Safety, Queen’s University Belfast 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1217" y="284875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October</a:t>
            </a:r>
          </a:p>
          <a:p>
            <a:r>
              <a:rPr lang="en-IE" dirty="0" err="1">
                <a:solidFill>
                  <a:schemeClr val="bg1"/>
                </a:solidFill>
              </a:rPr>
              <a:t>Riddel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smtClean="0">
                <a:solidFill>
                  <a:schemeClr val="bg1"/>
                </a:solidFill>
              </a:rPr>
              <a:t>Hall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Queen’s University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Belfast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881" y="412506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595959"/>
                </a:solidFill>
              </a:rPr>
              <a:t>Symposium Lecture</a:t>
            </a:r>
          </a:p>
          <a:p>
            <a:pPr algn="ctr"/>
            <a:r>
              <a:rPr lang="en-GB" sz="3200" b="1" dirty="0" smtClean="0">
                <a:solidFill>
                  <a:srgbClr val="595959"/>
                </a:solidFill>
              </a:rPr>
              <a:t>‘Personalised/precision/stratified </a:t>
            </a:r>
            <a:r>
              <a:rPr lang="en-GB" sz="3200" b="1" dirty="0">
                <a:solidFill>
                  <a:srgbClr val="595959"/>
                </a:solidFill>
              </a:rPr>
              <a:t>medicine – basic </a:t>
            </a:r>
            <a:r>
              <a:rPr lang="en-GB" sz="3200" b="1" dirty="0" smtClean="0">
                <a:solidFill>
                  <a:srgbClr val="595959"/>
                </a:solidFill>
              </a:rPr>
              <a:t>concepts’</a:t>
            </a:r>
            <a:endParaRPr lang="en-GB" sz="3200" b="1" dirty="0">
              <a:solidFill>
                <a:srgbClr val="595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1211" y="6471601"/>
            <a:ext cx="373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95959"/>
                </a:solidFill>
              </a:rPr>
              <a:t>24</a:t>
            </a:r>
            <a:r>
              <a:rPr lang="en-GB" b="1" baseline="30000" dirty="0" smtClean="0">
                <a:solidFill>
                  <a:srgbClr val="595959"/>
                </a:solidFill>
              </a:rPr>
              <a:t>th</a:t>
            </a:r>
            <a:r>
              <a:rPr lang="en-GB" b="1" dirty="0" smtClean="0">
                <a:solidFill>
                  <a:srgbClr val="595959"/>
                </a:solidFill>
              </a:rPr>
              <a:t> to 26</a:t>
            </a:r>
            <a:r>
              <a:rPr lang="en-GB" b="1" baseline="30000" dirty="0" smtClean="0">
                <a:solidFill>
                  <a:srgbClr val="595959"/>
                </a:solidFill>
              </a:rPr>
              <a:t>th</a:t>
            </a:r>
            <a:r>
              <a:rPr lang="en-GB" b="1" dirty="0" smtClean="0">
                <a:solidFill>
                  <a:srgbClr val="595959"/>
                </a:solidFill>
              </a:rPr>
              <a:t> October</a:t>
            </a:r>
          </a:p>
          <a:p>
            <a:r>
              <a:rPr lang="en-IE" b="1" dirty="0">
                <a:solidFill>
                  <a:srgbClr val="595959"/>
                </a:solidFill>
              </a:rPr>
              <a:t>Belfast Waterfront </a:t>
            </a:r>
            <a:r>
              <a:rPr lang="en-IE" b="1" dirty="0" smtClean="0">
                <a:solidFill>
                  <a:srgbClr val="595959"/>
                </a:solidFill>
              </a:rPr>
              <a:t>Conference</a:t>
            </a:r>
          </a:p>
          <a:p>
            <a:r>
              <a:rPr lang="en-IE" b="1" dirty="0" smtClean="0">
                <a:solidFill>
                  <a:srgbClr val="595959"/>
                </a:solidFill>
              </a:rPr>
              <a:t>&amp; </a:t>
            </a:r>
            <a:r>
              <a:rPr lang="en-IE" b="1" dirty="0">
                <a:solidFill>
                  <a:srgbClr val="595959"/>
                </a:solidFill>
              </a:rPr>
              <a:t>Exhibition </a:t>
            </a:r>
            <a:r>
              <a:rPr lang="en-IE" b="1" dirty="0" smtClean="0">
                <a:solidFill>
                  <a:srgbClr val="595959"/>
                </a:solidFill>
              </a:rPr>
              <a:t>Centre</a:t>
            </a:r>
            <a:endParaRPr lang="en-IE" b="1" dirty="0">
              <a:solidFill>
                <a:srgbClr val="595959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05" y="2903154"/>
            <a:ext cx="1214638" cy="12146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6" y="6354663"/>
            <a:ext cx="1214638" cy="12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7" y="0"/>
            <a:ext cx="11060850" cy="2847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" y="2528883"/>
            <a:ext cx="11045464" cy="4406476"/>
          </a:xfrm>
          <a:prstGeom prst="rect">
            <a:avLst/>
          </a:prstGeom>
        </p:spPr>
      </p:pic>
      <p:pic>
        <p:nvPicPr>
          <p:cNvPr id="11" name="Picture 3" descr="Z:\Conference Quotes\Conference Quotes 2015\Proactive Business\European Symposium on Clinical Pharmacy\Design\Logo\ESC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19" y="7031465"/>
            <a:ext cx="1599708" cy="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Z:\Conference Quotes\Conference Quotes 2015\Proactive Business\European Symposium on Clinical Pharmacy\Design\Logo\print-web-trin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5" y="7067105"/>
            <a:ext cx="1511701" cy="5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92" y="6949699"/>
            <a:ext cx="1276457" cy="63895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4750495"/>
            <a:ext cx="11060850" cy="23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5584" y="5586418"/>
            <a:ext cx="10879990" cy="14582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wrap="square" lIns="178580" tIns="36288" rIns="71432" bIns="36288">
            <a:spAutoFit/>
          </a:bodyPr>
          <a:lstStyle/>
          <a:p>
            <a:pPr defTabSz="1021321"/>
            <a:r>
              <a:rPr lang="en-IE" sz="4500" b="1" dirty="0" smtClean="0">
                <a:solidFill>
                  <a:srgbClr val="E30613"/>
                </a:solidFill>
                <a:latin typeface="+mj-lt"/>
                <a:cs typeface="Arial" panose="020B0604020202020204" pitchFamily="34" charset="0"/>
              </a:rPr>
              <a:t>ESCP 2018 Symposium</a:t>
            </a:r>
          </a:p>
          <a:p>
            <a:pPr defTabSz="1021321"/>
            <a:r>
              <a:rPr lang="en-IE" sz="4500" b="1" dirty="0" smtClean="0">
                <a:solidFill>
                  <a:srgbClr val="E30613"/>
                </a:solidFill>
                <a:latin typeface="+mj-lt"/>
                <a:cs typeface="Arial" panose="020B0604020202020204" pitchFamily="34" charset="0"/>
              </a:rPr>
              <a:t>Important dates and deadlines </a:t>
            </a:r>
            <a:endParaRPr lang="en-IE" sz="4500" b="1" dirty="0">
              <a:solidFill>
                <a:srgbClr val="E3061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41" y="7216159"/>
            <a:ext cx="1083434" cy="39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12" y="7366481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</a:rPr>
              <a:t>www.escpweb.org</a:t>
            </a:r>
            <a:r>
              <a:rPr lang="en-GB" sz="26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6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9332"/>
              </p:ext>
            </p:extLst>
          </p:nvPr>
        </p:nvGraphicFramePr>
        <p:xfrm>
          <a:off x="604918" y="246536"/>
          <a:ext cx="10520656" cy="4002308"/>
        </p:xfrm>
        <a:graphic>
          <a:graphicData uri="http://schemas.openxmlformats.org/drawingml/2006/table">
            <a:tbl>
              <a:tblPr firstRow="1" bandRow="1"/>
              <a:tblGrid>
                <a:gridCol w="391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23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rd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June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Notification of Abstract Acceptance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31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st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July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Early-Bird Registration Deadline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1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st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October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Regular</a:t>
                      </a:r>
                      <a:r>
                        <a:rPr lang="en-GB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 Registration Deadline 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2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nd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- 26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th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October 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Late Registration Fees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 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23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rd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October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Masterclass,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 Queen University 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43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24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th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- 26</a:t>
                      </a:r>
                      <a:r>
                        <a:rPr lang="en-IE" sz="2800" b="1" i="0" u="none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th</a:t>
                      </a:r>
                      <a:r>
                        <a:rPr lang="en-IE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 (body)"/>
                        </a:rPr>
                        <a:t> October </a:t>
                      </a:r>
                      <a:endParaRPr lang="en-IE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9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Symposium,</a:t>
                      </a:r>
                      <a:r>
                        <a:rPr lang="en-IE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(body)"/>
                        </a:rPr>
                        <a:t> Belfast Waterfront </a:t>
                      </a:r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9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24078</TotalTime>
  <Words>185</Words>
  <Application>Microsoft Office PowerPoint</Application>
  <PresentationFormat>Custom</PresentationFormat>
  <Paragraphs>68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(body)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Lanigan</dc:creator>
  <cp:lastModifiedBy>Aine Mitchell</cp:lastModifiedBy>
  <cp:revision>1400</cp:revision>
  <cp:lastPrinted>2015-09-09T15:17:17Z</cp:lastPrinted>
  <dcterms:created xsi:type="dcterms:W3CDTF">2013-07-30T12:29:41Z</dcterms:created>
  <dcterms:modified xsi:type="dcterms:W3CDTF">2018-05-11T15:48:40Z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